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7" r:id="rId7"/>
    <p:sldId id="278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02890-7E0B-410B-B578-349DF13B6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63AFFA-F09C-46C2-A3D2-5A18C5704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958B2-1C48-4E82-BF7C-82670B7F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CE63-F01C-4121-AE0D-B93CF684DF83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24582-10BE-4455-8CD8-76AD5CAB9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5ECB6-68A5-4BE3-9E79-4D6B213FD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AE1F-2D62-427A-84C3-408E641EBC3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2EACE4FF-B495-4AD1-87BC-122FFBFD0A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073" y="5288011"/>
            <a:ext cx="2962275" cy="156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90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3682E-6F37-41C4-8F14-078935ED1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B3124D-4C24-4231-9423-7D0A95214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23275-62F0-4812-8DF5-CA89B8269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CE63-F01C-4121-AE0D-B93CF684DF83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76DE7-9DEC-4CDB-9DA3-132312A07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8E455-C708-4971-AEEF-079DCFEF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AE1F-2D62-427A-84C3-408E641E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24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95FADF-7A62-48C6-B653-8D0FB02877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A6C4D-F24A-4459-824F-D9543AB7E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4791B-F1EE-4C4F-9569-59DC36201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CE63-F01C-4121-AE0D-B93CF684DF83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E9D48-D530-44E2-9A0A-406BE6106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5D48A-398E-419F-8DDC-6E4D671D7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AE1F-2D62-427A-84C3-408E641E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71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B2492-E34E-45F5-AB14-8143B65EC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7AC9C-06D2-4B75-9B91-EDC4CCE0C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7EF30-7A7D-481F-8061-707D0B6B8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CE63-F01C-4121-AE0D-B93CF684DF83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97DD3-4198-4303-9A40-8A67B7A42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3CA34-0D72-40F6-B3FC-B0B81CA2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AE1F-2D62-427A-84C3-408E641E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27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6A569-5042-4610-8C8B-C5306F5F3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7166B-24B3-4F32-8F88-A25B65AF9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BDD0E-F6A6-47E1-936D-E54FC4709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CE63-F01C-4121-AE0D-B93CF684DF83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C7C3B-D62B-4082-9C5B-7D5A815A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EEC26-9AA5-47F7-9156-9E6905260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AE1F-2D62-427A-84C3-408E641E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3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777DC-AE86-4647-9482-D55284C4B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C1E53-0E42-432D-BBEF-F4BA311CB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2625D2-DE14-4B19-94CD-262490C1E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C8D90-C01F-4FB9-8A87-F30D22F47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CE63-F01C-4121-AE0D-B93CF684DF83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8354B-0416-42EE-ADEE-24C5D46A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6F3DE-5C91-484D-A6AA-C8FB7E69D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AE1F-2D62-427A-84C3-408E641E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27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681A2-D271-401D-82FF-62C059F69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4F5D7-3E38-4CF8-82B9-D17C88742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76A84F-1A02-430D-B86B-4DDD67BF5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84FD7E-257A-4F64-AB90-34ED6D806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10E375-DDDC-4117-9B2A-ED1877C3A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ECC39-C5B3-46DD-BAEE-0C73C9CE2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CE63-F01C-4121-AE0D-B93CF684DF83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FD4AC8-7EA2-4FF8-A530-B89990BE4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1E35D0-3FC7-406F-8DE4-6A4E4C23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AE1F-2D62-427A-84C3-408E641E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3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ADDD9-CBB8-435B-B194-7DCAFAA9C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B540C-5075-4A52-9052-E134472B7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CE63-F01C-4121-AE0D-B93CF684DF83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7EC0CB-89BE-4F4F-8AFA-5C7B5A3C4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3888B-5879-4130-BC28-6249AB79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AE1F-2D62-427A-84C3-408E641E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12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1141EC-C7F0-419D-82DC-8FAECE67E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CE63-F01C-4121-AE0D-B93CF684DF83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BEF997-E4E7-482F-BE2C-7BC1DD6A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2F7DF-6465-444D-9799-90C7F7BD1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AE1F-2D62-427A-84C3-408E641E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5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01EBF-79D7-460D-9441-A834945AD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62B09-21B8-41F0-946E-B0AE64583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B3197-3BEF-499C-B6A9-ABF3C31CB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E25E3-2F03-4B6C-8BBA-901956614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CE63-F01C-4121-AE0D-B93CF684DF83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BA251-965D-45DF-AE41-5B0739A9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8102FE-8189-4F20-995F-BDE52C10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AE1F-2D62-427A-84C3-408E641E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5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192E3-84B9-44B1-9926-E4569F5E5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52F595-14B4-4A17-A547-8EA8E4908E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9A4E5-B79D-4139-8B6A-784738B50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AD4E4-E7DB-4751-AAC1-87D7F6C66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CE63-F01C-4121-AE0D-B93CF684DF83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ABA40-D10B-4C4A-B86A-492DBE3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F58B3-401C-4FD1-962C-7B1778A2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AE1F-2D62-427A-84C3-408E641EB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9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AA69AC-B8C1-405F-A5CC-F1507A00C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FBC43-1174-491C-8A09-ECC9787CE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B6CB7-3A4E-46A9-A5E4-CC71F386E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FCE63-F01C-4121-AE0D-B93CF684DF83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79FDC-E80B-4C9A-972E-66194203D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54743-F747-406C-9D1E-407E2F0FF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8AE1F-2D62-427A-84C3-408E641EBC3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38693C28-2DF1-45BC-AD62-206778248BC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073" y="5288011"/>
            <a:ext cx="2962275" cy="156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49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10E00-A570-4D43-9F91-6ADFA34FA7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Deanery Mission Action 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EAC2DD-308B-41BD-BDC0-12F424DFB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7158"/>
            <a:ext cx="9144000" cy="1655762"/>
          </a:xfrm>
        </p:spPr>
        <p:txBody>
          <a:bodyPr/>
          <a:lstStyle/>
          <a:p>
            <a:r>
              <a:rPr lang="en-GB"/>
              <a:t>Rob </a:t>
            </a:r>
            <a:r>
              <a:rPr lang="en-GB" dirty="0"/>
              <a:t>Dillingham </a:t>
            </a:r>
          </a:p>
          <a:p>
            <a:r>
              <a:rPr lang="en-GB" dirty="0"/>
              <a:t>Deputy Director for Apostolic Life </a:t>
            </a:r>
          </a:p>
        </p:txBody>
      </p:sp>
    </p:spTree>
    <p:extLst>
      <p:ext uri="{BB962C8B-B14F-4D97-AF65-F5344CB8AC3E}">
        <p14:creationId xmlns:p14="http://schemas.microsoft.com/office/powerpoint/2010/main" val="64975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0005875-3776-4EB6-9615-F5AA3BBC1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105338"/>
              </p:ext>
            </p:extLst>
          </p:nvPr>
        </p:nvGraphicFramePr>
        <p:xfrm>
          <a:off x="2011680" y="850725"/>
          <a:ext cx="8148320" cy="156089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8148320">
                  <a:extLst>
                    <a:ext uri="{9D8B030D-6E8A-4147-A177-3AD203B41FA5}">
                      <a16:colId xmlns:a16="http://schemas.microsoft.com/office/drawing/2014/main" val="856480335"/>
                    </a:ext>
                  </a:extLst>
                </a:gridCol>
              </a:tblGrid>
              <a:tr h="10405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3600" dirty="0">
                          <a:effectLst/>
                        </a:rPr>
                        <a:t>Stage 1 - Parish Assessment : Start after Pentecost  2021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636452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176EFEA-8F4F-4C2F-B1E8-FF30BD052E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253619"/>
              </p:ext>
            </p:extLst>
          </p:nvPr>
        </p:nvGraphicFramePr>
        <p:xfrm>
          <a:off x="2011680" y="2427041"/>
          <a:ext cx="8148320" cy="156089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8148320">
                  <a:extLst>
                    <a:ext uri="{9D8B030D-6E8A-4147-A177-3AD203B41FA5}">
                      <a16:colId xmlns:a16="http://schemas.microsoft.com/office/drawing/2014/main" val="1437857464"/>
                    </a:ext>
                  </a:extLst>
                </a:gridCol>
              </a:tblGrid>
              <a:tr h="10859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3600" dirty="0">
                          <a:effectLst/>
                        </a:rPr>
                        <a:t>Stage 2 - Mission Action Plan  (By 28</a:t>
                      </a:r>
                      <a:r>
                        <a:rPr lang="en-GB" sz="3600" baseline="30000" dirty="0">
                          <a:effectLst/>
                        </a:rPr>
                        <a:t>th</a:t>
                      </a:r>
                      <a:r>
                        <a:rPr lang="en-GB" sz="3600" dirty="0">
                          <a:effectLst/>
                        </a:rPr>
                        <a:t> November 2021)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71862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75EB227-F5C0-46A0-A6F7-0E31558EAD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709406"/>
              </p:ext>
            </p:extLst>
          </p:nvPr>
        </p:nvGraphicFramePr>
        <p:xfrm>
          <a:off x="2032000" y="4002766"/>
          <a:ext cx="8128000" cy="156089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89585830"/>
                    </a:ext>
                  </a:extLst>
                </a:gridCol>
              </a:tblGrid>
              <a:tr h="9116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3600" dirty="0">
                          <a:effectLst/>
                        </a:rPr>
                        <a:t>Stage 3 - Deanery Assessment ( Early 2022)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915567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823693A7-E416-4F43-8419-F9708D362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961092"/>
              </p:ext>
            </p:extLst>
          </p:nvPr>
        </p:nvGraphicFramePr>
        <p:xfrm>
          <a:off x="2032000" y="5583980"/>
          <a:ext cx="8138160" cy="73793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8138160">
                  <a:extLst>
                    <a:ext uri="{9D8B030D-6E8A-4147-A177-3AD203B41FA5}">
                      <a16:colId xmlns:a16="http://schemas.microsoft.com/office/drawing/2014/main" val="207266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GB" sz="3600" dirty="0">
                          <a:effectLst/>
                        </a:rPr>
                        <a:t>Stage 4 - Deanery Mission Action Plan  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039598"/>
                  </a:ext>
                </a:extLst>
              </a:tr>
            </a:tbl>
          </a:graphicData>
        </a:graphic>
      </p:graphicFrame>
      <p:sp>
        <p:nvSpPr>
          <p:cNvPr id="15" name="Rectangle 2">
            <a:extLst>
              <a:ext uri="{FF2B5EF4-FFF2-40B4-BE49-F238E27FC236}">
                <a16:creationId xmlns:a16="http://schemas.microsoft.com/office/drawing/2014/main" id="{8B393B6C-322A-43DB-9917-B32491765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465" y="231942"/>
            <a:ext cx="255307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process 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909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2C715E-8157-451C-ABAA-2E734DF0E81B}"/>
              </a:ext>
            </a:extLst>
          </p:cNvPr>
          <p:cNvSpPr txBox="1"/>
          <p:nvPr/>
        </p:nvSpPr>
        <p:spPr>
          <a:xfrm>
            <a:off x="876300" y="739025"/>
            <a:ext cx="11022330" cy="38985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30835">
              <a:lnSpc>
                <a:spcPct val="106000"/>
              </a:lnSpc>
              <a:spcAft>
                <a:spcPts val="800"/>
              </a:spcAft>
            </a:pP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Open – ‘A sign of being one’ - 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Mission/Outreach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30835">
              <a:lnSpc>
                <a:spcPct val="106000"/>
              </a:lnSpc>
              <a:spcAft>
                <a:spcPts val="800"/>
              </a:spcAft>
            </a:pP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converted – ‘A sign of being Holy’ - 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Discipleship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30835">
              <a:lnSpc>
                <a:spcPct val="106000"/>
              </a:lnSpc>
              <a:spcAft>
                <a:spcPts val="800"/>
              </a:spcAft>
            </a:pP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generous – ‘A sign of being catholic’ - 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Stewardship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30835">
              <a:lnSpc>
                <a:spcPct val="106000"/>
              </a:lnSpc>
              <a:spcAft>
                <a:spcPts val="800"/>
              </a:spcAft>
            </a:pP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engaged – ‘A sign of being apostolic’ - 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Common Good &amp; Apostolic Partnerships  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24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E63DCE-B32C-4201-A54C-413DC60087DB}"/>
              </a:ext>
            </a:extLst>
          </p:cNvPr>
          <p:cNvSpPr txBox="1"/>
          <p:nvPr/>
        </p:nvSpPr>
        <p:spPr>
          <a:xfrm>
            <a:off x="284480" y="0"/>
            <a:ext cx="11907520" cy="52424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90880" algn="just">
              <a:spcAft>
                <a:spcPts val="800"/>
              </a:spcAft>
            </a:pP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Deanery wide resources 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 situation </a:t>
            </a:r>
            <a:endParaRPr lang="en-GB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 of parishes / benefices </a:t>
            </a:r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 of schools </a:t>
            </a:r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 of </a:t>
            </a:r>
            <a:r>
              <a:rPr lang="en-GB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posts ( paid and unpaid)</a:t>
            </a:r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Average weekly attendance </a:t>
            </a:r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Average Sunday attendance </a:t>
            </a:r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Apostolic partnership</a:t>
            </a:r>
            <a:endParaRPr lang="en-GB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Funding  for  parish development  e.g. Mission fund or SDF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8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8264B-8C0B-4FDC-85F1-912AC04A5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738"/>
            <a:ext cx="11125200" cy="1325563"/>
          </a:xfrm>
        </p:spPr>
        <p:txBody>
          <a:bodyPr/>
          <a:lstStyle/>
          <a:p>
            <a:pPr algn="ctr"/>
            <a:r>
              <a:rPr lang="en-GB" dirty="0"/>
              <a:t>Key themes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9D9199-C45B-E887-9DE9-D1D49967BCDA}"/>
              </a:ext>
            </a:extLst>
          </p:cNvPr>
          <p:cNvSpPr txBox="1"/>
          <p:nvPr/>
        </p:nvSpPr>
        <p:spPr>
          <a:xfrm>
            <a:off x="934720" y="1391920"/>
            <a:ext cx="110286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Youth and children’s work provision- share youth worker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Better Schools &amp; church partnership working including open the book.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Increase in ALM’s e.g. leading, preaching, pastoral visiting, youth &amp; children’s, evangelism, schools work, environmental champion, etc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 Training for roles within the church e.g. sides people, intercessors, readers etc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Run seeker courses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80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553D5-F256-6217-DFD3-9112FC61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themes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4D377-8EE7-4A4F-E01F-77A5E98F4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GB" sz="1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Opening up our churches more, including for The Warm Welcome initiative </a:t>
            </a:r>
          </a:p>
          <a:p>
            <a:pPr>
              <a:lnSpc>
                <a:spcPct val="120000"/>
              </a:lnSpc>
            </a:pPr>
            <a:r>
              <a:rPr lang="en-GB" sz="1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Setting up Deanery Pilgrimage Trails  </a:t>
            </a:r>
          </a:p>
          <a:p>
            <a:pPr>
              <a:lnSpc>
                <a:spcPct val="120000"/>
              </a:lnSpc>
            </a:pPr>
            <a:r>
              <a:rPr lang="en-GB" sz="1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Deanery Confirmation and First Communion Preparation</a:t>
            </a:r>
          </a:p>
          <a:p>
            <a:pPr>
              <a:lnSpc>
                <a:spcPct val="120000"/>
              </a:lnSpc>
            </a:pPr>
            <a:r>
              <a:rPr lang="en-GB" sz="1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deanery coordinated response to new housing developments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32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553D5-F256-6217-DFD3-9112FC61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themes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4D377-8EE7-4A4F-E01F-77A5E98F4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GB" sz="1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Review of parish church websites across deaneries</a:t>
            </a:r>
          </a:p>
          <a:p>
            <a:pPr>
              <a:lnSpc>
                <a:spcPct val="120000"/>
              </a:lnSpc>
            </a:pPr>
            <a:r>
              <a:rPr lang="en-GB" sz="1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More support for FSW including increased number of workers</a:t>
            </a:r>
          </a:p>
          <a:p>
            <a:pPr>
              <a:lnSpc>
                <a:spcPct val="120000"/>
              </a:lnSpc>
            </a:pPr>
            <a:r>
              <a:rPr lang="en-GB" sz="1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Shared response to refugee ministry across deaneries </a:t>
            </a:r>
          </a:p>
          <a:p>
            <a:pPr>
              <a:lnSpc>
                <a:spcPct val="120000"/>
              </a:lnSpc>
            </a:pPr>
            <a:r>
              <a:rPr lang="en-GB" sz="1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Mental Health cafes</a:t>
            </a:r>
          </a:p>
          <a:p>
            <a:pPr marL="0" indent="0">
              <a:buNone/>
            </a:pPr>
            <a:endParaRPr lang="en-GB" sz="14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155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8264B-8C0B-4FDC-85F1-912AC04A5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738"/>
            <a:ext cx="11125200" cy="1325563"/>
          </a:xfrm>
        </p:spPr>
        <p:txBody>
          <a:bodyPr/>
          <a:lstStyle/>
          <a:p>
            <a:pPr algn="ctr"/>
            <a:r>
              <a:rPr lang="en-GB" dirty="0"/>
              <a:t>Key themes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9D9199-C45B-E887-9DE9-D1D49967BCDA}"/>
              </a:ext>
            </a:extLst>
          </p:cNvPr>
          <p:cNvSpPr txBox="1"/>
          <p:nvPr/>
        </p:nvSpPr>
        <p:spPr>
          <a:xfrm>
            <a:off x="934720" y="1747520"/>
            <a:ext cx="110286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Community engagement &amp; outreach and provision of services locally </a:t>
            </a:r>
            <a:r>
              <a:rPr lang="en-GB" sz="3600" dirty="0" err="1"/>
              <a:t>e.g</a:t>
            </a:r>
            <a:r>
              <a:rPr lang="en-GB" sz="3600" dirty="0"/>
              <a:t> parish nurse, foodbank, CAP, debt advise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Wider use of alternative forms of giving including PGS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Creation Care &amp; church eco awards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Use of green space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Development of apostolic partnerships including messy church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677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48645D9C4CF24B9BE181B6250B71D4" ma:contentTypeVersion="6" ma:contentTypeDescription="Create a new document." ma:contentTypeScope="" ma:versionID="84d1909bf056f3f6a2457cb0308c9fec">
  <xsd:schema xmlns:xsd="http://www.w3.org/2001/XMLSchema" xmlns:xs="http://www.w3.org/2001/XMLSchema" xmlns:p="http://schemas.microsoft.com/office/2006/metadata/properties" xmlns:ns2="b953c45e-f6e3-4f4b-968a-754a863bd9b2" xmlns:ns3="6594a62f-26ca-4cb7-b0fe-383dc58ce620" targetNamespace="http://schemas.microsoft.com/office/2006/metadata/properties" ma:root="true" ma:fieldsID="07b8626ee429042bcfc3d00281eb7058" ns2:_="" ns3:_="">
    <xsd:import namespace="b953c45e-f6e3-4f4b-968a-754a863bd9b2"/>
    <xsd:import namespace="6594a62f-26ca-4cb7-b0fe-383dc58ce6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3c45e-f6e3-4f4b-968a-754a863bd9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94a62f-26ca-4cb7-b0fe-383dc58ce6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A928CF-8CE7-40A2-8629-A7539C13D5EF}"/>
</file>

<file path=customXml/itemProps2.xml><?xml version="1.0" encoding="utf-8"?>
<ds:datastoreItem xmlns:ds="http://schemas.openxmlformats.org/officeDocument/2006/customXml" ds:itemID="{0EDC327F-E8BE-4AC7-A9CD-0A0D2331DF71}"/>
</file>

<file path=customXml/itemProps3.xml><?xml version="1.0" encoding="utf-8"?>
<ds:datastoreItem xmlns:ds="http://schemas.openxmlformats.org/officeDocument/2006/customXml" ds:itemID="{D7CE4B0D-B7EF-4A8E-8C3B-C9331496C9EC}"/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326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Deanery Mission Action Planning</vt:lpstr>
      <vt:lpstr>PowerPoint Presentation</vt:lpstr>
      <vt:lpstr>PowerPoint Presentation</vt:lpstr>
      <vt:lpstr>PowerPoint Presentation</vt:lpstr>
      <vt:lpstr>Key themes </vt:lpstr>
      <vt:lpstr>Key themes </vt:lpstr>
      <vt:lpstr>Key themes </vt:lpstr>
      <vt:lpstr>Key themes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Deanery Mission Action Planning</dc:title>
  <dc:creator>Rob Dillingham</dc:creator>
  <cp:lastModifiedBy>Rob Dillingham</cp:lastModifiedBy>
  <cp:revision>19</cp:revision>
  <dcterms:created xsi:type="dcterms:W3CDTF">2021-06-21T08:18:09Z</dcterms:created>
  <dcterms:modified xsi:type="dcterms:W3CDTF">2022-11-11T16:36:50Z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0x0101005848645D9C4CF24B9BE181B6250B71D4</vt:lpwstr>
  </property>
</Properties>
</file>